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78" y="10758"/>
      </p:cViewPr>
      <p:guideLst>
        <p:guide orient="horz" pos="7937"/>
        <p:guide pos="56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2232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929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1558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0118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6786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37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9002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62990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5037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544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4623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pPr/>
              <a:t>06/06/2025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4387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8E984613-DF2B-B019-2D5A-E80297D016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5805" y="1274190"/>
            <a:ext cx="15249049" cy="124829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E49033B8-8CAC-466C-468B-DDE18EEEBE4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7712"/>
          <a:stretch/>
        </p:blipFill>
        <p:spPr>
          <a:xfrm>
            <a:off x="1375805" y="21418386"/>
            <a:ext cx="15249049" cy="2507399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id="{43744354-7079-2544-87A1-05E140A47D5E}"/>
              </a:ext>
            </a:extLst>
          </p:cNvPr>
          <p:cNvSpPr txBox="1"/>
          <p:nvPr/>
        </p:nvSpPr>
        <p:spPr>
          <a:xfrm>
            <a:off x="1505496" y="3507413"/>
            <a:ext cx="14801303" cy="5078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71"/>
              </a:lnSpc>
            </a:pPr>
            <a:r>
              <a:rPr lang="it-IT" sz="5400" b="1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Titolo </a:t>
            </a:r>
            <a:r>
              <a:rPr lang="it-IT" sz="5400" b="1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Progetto</a:t>
            </a:r>
            <a:endParaRPr lang="it-IT" sz="5400" b="1" dirty="0" smtClean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pPr>
              <a:lnSpc>
                <a:spcPts val="6571"/>
              </a:lnSpc>
            </a:pPr>
            <a:r>
              <a:rPr lang="it-IT" sz="5400" b="1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Espansione </a:t>
            </a:r>
            <a:r>
              <a:rPr lang="it-IT" sz="5400" b="1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globale di </a:t>
            </a:r>
            <a:r>
              <a:rPr lang="it-IT" sz="5400" b="1" dirty="0" err="1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Nava</a:t>
            </a:r>
            <a:r>
              <a:rPr lang="it-IT" sz="5400" b="1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 </a:t>
            </a:r>
            <a:r>
              <a:rPr lang="it-IT" sz="5400" b="1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Presse: innovazione </a:t>
            </a:r>
            <a:r>
              <a:rPr lang="it-IT" sz="5400" b="1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e sviluppo commerciale alla fiera </a:t>
            </a:r>
            <a:r>
              <a:rPr lang="it-IT" sz="5400" b="1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Lamiera  </a:t>
            </a:r>
            <a:endParaRPr lang="it-IT" sz="5400" b="1" dirty="0" smtClean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pPr>
              <a:lnSpc>
                <a:spcPts val="6571"/>
              </a:lnSpc>
            </a:pPr>
            <a:endParaRPr lang="it-IT" sz="7200" b="1" dirty="0" smtClean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pPr>
              <a:lnSpc>
                <a:spcPts val="6571"/>
              </a:lnSpc>
            </a:pPr>
            <a:endParaRPr lang="it-IT" sz="7200" b="1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xmlns="" id="{94AF1879-8F1C-5373-0BD2-C340E8D81D77}"/>
              </a:ext>
            </a:extLst>
          </p:cNvPr>
          <p:cNvSpPr txBox="1"/>
          <p:nvPr/>
        </p:nvSpPr>
        <p:spPr>
          <a:xfrm>
            <a:off x="1596937" y="7075021"/>
            <a:ext cx="15027917" cy="30469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Finanziato dal Programma regionale a valere sul 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Fondo Europeo di Sviluppo Regionale 2021/2027 di Regione Lombardia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PR FESR 2021-2027</a:t>
            </a:r>
          </a:p>
          <a:p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Azione:</a:t>
            </a:r>
          </a:p>
          <a:p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Bando</a:t>
            </a:r>
            <a:r>
              <a:rPr lang="it-IT" sz="3400" i="1" dirty="0" smtClean="0">
                <a:latin typeface="Century Gothic" panose="020B0502020202020204" pitchFamily="34" charset="0"/>
                <a:ea typeface="Helvetica" charset="0"/>
                <a:cs typeface="Helvetica Neue Thin"/>
              </a:rPr>
              <a:t>: </a:t>
            </a:r>
            <a:r>
              <a:rPr lang="it-IT" sz="2800" b="1" i="1" dirty="0" smtClean="0">
                <a:latin typeface="Century Gothic" panose="020B0502020202020204" pitchFamily="34" charset="0"/>
                <a:ea typeface="Helvetica" charset="0"/>
                <a:cs typeface="Helvetica Neue Thin"/>
              </a:rPr>
              <a:t>CONTRIBUTI PER LA PARTECIPAZIONE  DELLE MPMI ALLE FIERE INTERNAZIONALI IN LOMBARDIA</a:t>
            </a:r>
            <a:endParaRPr lang="it-IT" sz="28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C636AB62-52A8-CF7E-F77C-07A4ED9FE180}"/>
              </a:ext>
            </a:extLst>
          </p:cNvPr>
          <p:cNvSpPr txBox="1"/>
          <p:nvPr/>
        </p:nvSpPr>
        <p:spPr>
          <a:xfrm>
            <a:off x="3123121" y="21798275"/>
            <a:ext cx="55854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Programma Regionale a valere sul</a:t>
            </a:r>
          </a:p>
          <a:p>
            <a:r>
              <a:rPr lang="it-IT" sz="2000" dirty="0"/>
              <a:t>Fondo Europeo di Sviluppo Regionale</a:t>
            </a:r>
          </a:p>
          <a:p>
            <a:r>
              <a:rPr lang="it-IT" sz="2000" dirty="0"/>
              <a:t>PR FESR 2021-2027</a:t>
            </a:r>
          </a:p>
          <a:p>
            <a:endParaRPr lang="it-IT" sz="2000" dirty="0"/>
          </a:p>
          <a:p>
            <a:r>
              <a:rPr lang="it-IT" sz="2000" dirty="0"/>
              <a:t>www.fesr.regione.lombardia.it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xmlns="" id="{A47D8754-7823-2BD0-3899-3130B6F8C5D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65134" y="21848121"/>
            <a:ext cx="1484772" cy="148477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6CB37395-F2E2-7016-2496-3B3C9E8D4644}"/>
              </a:ext>
            </a:extLst>
          </p:cNvPr>
          <p:cNvSpPr txBox="1"/>
          <p:nvPr/>
        </p:nvSpPr>
        <p:spPr>
          <a:xfrm>
            <a:off x="1627417" y="10082900"/>
            <a:ext cx="15027917" cy="128958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it-IT" sz="3400" dirty="0" smtClean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Beneficiario: </a:t>
            </a:r>
            <a:r>
              <a:rPr lang="it-IT" sz="3400" dirty="0" err="1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F.LLI</a:t>
            </a:r>
            <a:r>
              <a:rPr lang="it-IT" sz="3400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 NAVA SRL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pPr algn="just"/>
            <a:r>
              <a:rPr lang="it-IT" sz="3400" u="sng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Descrizione</a:t>
            </a:r>
            <a:r>
              <a:rPr lang="it-IT" sz="3400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:</a:t>
            </a:r>
            <a:r>
              <a:rPr lang="it-IT" sz="3600" dirty="0" smtClean="0"/>
              <a:t> </a:t>
            </a:r>
            <a:r>
              <a:rPr lang="it-IT" sz="3600" dirty="0" err="1" smtClean="0">
                <a:latin typeface="Century Gothic" pitchFamily="34" charset="0"/>
              </a:rPr>
              <a:t>Nava</a:t>
            </a:r>
            <a:r>
              <a:rPr lang="it-IT" sz="3600" dirty="0" smtClean="0">
                <a:latin typeface="Century Gothic" pitchFamily="34" charset="0"/>
              </a:rPr>
              <a:t> Presse mira a consolidare la sua posizione di leadership nel settore </a:t>
            </a:r>
            <a:r>
              <a:rPr lang="it-IT" sz="3600" dirty="0" smtClean="0">
                <a:latin typeface="Century Gothic" pitchFamily="34" charset="0"/>
              </a:rPr>
              <a:t>delle presse </a:t>
            </a:r>
            <a:r>
              <a:rPr lang="it-IT" sz="3600" dirty="0" smtClean="0">
                <a:latin typeface="Century Gothic" pitchFamily="34" charset="0"/>
              </a:rPr>
              <a:t>oleodinamiche attraverso la fiera Lamiera, puntando su </a:t>
            </a:r>
            <a:r>
              <a:rPr lang="it-IT" sz="3600" dirty="0" smtClean="0">
                <a:latin typeface="Century Gothic" pitchFamily="34" charset="0"/>
              </a:rPr>
              <a:t>espansione internazionale </a:t>
            </a:r>
            <a:r>
              <a:rPr lang="it-IT" sz="3600" dirty="0" smtClean="0">
                <a:latin typeface="Century Gothic" pitchFamily="34" charset="0"/>
              </a:rPr>
              <a:t>e acquisizione di nuovi clienti. Le attività previste </a:t>
            </a:r>
            <a:r>
              <a:rPr lang="it-IT" sz="3600" dirty="0" smtClean="0">
                <a:latin typeface="Century Gothic" pitchFamily="34" charset="0"/>
              </a:rPr>
              <a:t>includono incontri </a:t>
            </a:r>
            <a:r>
              <a:rPr lang="it-IT" sz="3600" dirty="0" smtClean="0">
                <a:latin typeface="Century Gothic" pitchFamily="34" charset="0"/>
              </a:rPr>
              <a:t>B2B, dimostrazioni live e promozione delle proprie </a:t>
            </a:r>
            <a:r>
              <a:rPr lang="it-IT" sz="3600" dirty="0" smtClean="0">
                <a:latin typeface="Century Gothic" pitchFamily="34" charset="0"/>
              </a:rPr>
              <a:t>innovazioni tecnologiche</a:t>
            </a:r>
            <a:r>
              <a:rPr lang="it-IT" sz="3600" dirty="0" smtClean="0">
                <a:latin typeface="Century Gothic" pitchFamily="34" charset="0"/>
              </a:rPr>
              <a:t>, con l'obiettivo di aumentare la visibilità del </a:t>
            </a:r>
            <a:r>
              <a:rPr lang="it-IT" sz="3600" dirty="0" err="1" smtClean="0">
                <a:latin typeface="Century Gothic" pitchFamily="34" charset="0"/>
              </a:rPr>
              <a:t>brand</a:t>
            </a:r>
            <a:r>
              <a:rPr lang="it-IT" sz="3600" dirty="0" smtClean="0">
                <a:latin typeface="Century Gothic" pitchFamily="34" charset="0"/>
              </a:rPr>
              <a:t>, rafforzare </a:t>
            </a:r>
            <a:r>
              <a:rPr lang="it-IT" sz="3600" dirty="0" smtClean="0">
                <a:latin typeface="Century Gothic" pitchFamily="34" charset="0"/>
              </a:rPr>
              <a:t>la rete </a:t>
            </a:r>
            <a:r>
              <a:rPr lang="it-IT" sz="3600" dirty="0" smtClean="0">
                <a:latin typeface="Century Gothic" pitchFamily="34" charset="0"/>
              </a:rPr>
              <a:t>commerciale globale e migliorare la competitività. </a:t>
            </a:r>
            <a:endParaRPr lang="it-IT" sz="3600" dirty="0" smtClean="0">
              <a:latin typeface="Century Gothic" pitchFamily="34" charset="0"/>
            </a:endParaRPr>
          </a:p>
          <a:p>
            <a:pPr algn="just"/>
            <a:r>
              <a:rPr lang="it-IT" sz="3600" dirty="0" smtClean="0">
                <a:latin typeface="Century Gothic" pitchFamily="34" charset="0"/>
              </a:rPr>
              <a:t>I </a:t>
            </a:r>
            <a:r>
              <a:rPr lang="it-IT" sz="3600" dirty="0" smtClean="0">
                <a:latin typeface="Century Gothic" pitchFamily="34" charset="0"/>
              </a:rPr>
              <a:t>risultati attesi </a:t>
            </a:r>
            <a:r>
              <a:rPr lang="it-IT" sz="3600" dirty="0" smtClean="0">
                <a:latin typeface="Century Gothic" pitchFamily="34" charset="0"/>
              </a:rPr>
              <a:t>sono: consolidamento </a:t>
            </a:r>
            <a:r>
              <a:rPr lang="it-IT" sz="3600" dirty="0" smtClean="0">
                <a:latin typeface="Century Gothic" pitchFamily="34" charset="0"/>
              </a:rPr>
              <a:t>del </a:t>
            </a:r>
            <a:r>
              <a:rPr lang="it-IT" sz="3600" dirty="0" err="1" smtClean="0">
                <a:latin typeface="Century Gothic" pitchFamily="34" charset="0"/>
              </a:rPr>
              <a:t>brand</a:t>
            </a:r>
            <a:r>
              <a:rPr lang="it-IT" sz="3600" dirty="0" smtClean="0">
                <a:latin typeface="Century Gothic" pitchFamily="34" charset="0"/>
              </a:rPr>
              <a:t>, ampliamento delle collaborazioni nazionali </a:t>
            </a:r>
            <a:r>
              <a:rPr lang="it-IT" sz="3600" dirty="0" smtClean="0">
                <a:latin typeface="Century Gothic" pitchFamily="34" charset="0"/>
              </a:rPr>
              <a:t>e internazionali</a:t>
            </a:r>
            <a:r>
              <a:rPr lang="it-IT" sz="3600" dirty="0" smtClean="0">
                <a:latin typeface="Century Gothic" pitchFamily="34" charset="0"/>
              </a:rPr>
              <a:t>, acquisizione nuovi clienti e incremento del fatturato.</a:t>
            </a:r>
            <a:endParaRPr lang="it-IT" sz="3400" i="1" dirty="0">
              <a:latin typeface="Century Gothic" pitchFamily="34" charset="0"/>
              <a:ea typeface="Helvetica" charset="0"/>
              <a:cs typeface="Helvetica Neue Thin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Agevolazione concessa o liquidata: </a:t>
            </a:r>
            <a:r>
              <a:rPr lang="it-IT" sz="3400" dirty="0" smtClean="0">
                <a:latin typeface="Century Gothic" panose="020B0502020202020204" pitchFamily="34" charset="0"/>
                <a:ea typeface="Helvetica" charset="0"/>
                <a:cs typeface="Helvetica Neue Medium"/>
              </a:rPr>
              <a:t> € 8.474,40</a:t>
            </a:r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(inserire a scelta del beneficiario l’importo del decreto di concessione o della liquidazione)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pic>
        <p:nvPicPr>
          <p:cNvPr id="1026" name="Picture 2" descr="Z:\immagini\Nava\Logo\1 - Copi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86160" y="22113875"/>
            <a:ext cx="4031615" cy="17953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86</TotalTime>
  <Words>181</Words>
  <Application>Microsoft Office PowerPoint</Application>
  <PresentationFormat>Personalizzato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Laura</cp:lastModifiedBy>
  <cp:revision>11</cp:revision>
  <dcterms:created xsi:type="dcterms:W3CDTF">2023-03-14T09:17:31Z</dcterms:created>
  <dcterms:modified xsi:type="dcterms:W3CDTF">2025-06-06T10:11:42Z</dcterms:modified>
</cp:coreProperties>
</file>